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ndra freeman" initials="af" lastIdx="1" clrIdx="0">
    <p:extLst>
      <p:ext uri="{19B8F6BF-5375-455C-9EA6-DF929625EA0E}">
        <p15:presenceInfo xmlns:p15="http://schemas.microsoft.com/office/powerpoint/2012/main" userId="b0f5b95d190b05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5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7" autoAdjust="0"/>
    <p:restoredTop sz="67463" autoAdjust="0"/>
  </p:normalViewPr>
  <p:slideViewPr>
    <p:cSldViewPr snapToGrid="0">
      <p:cViewPr varScale="1">
        <p:scale>
          <a:sx n="150" d="100"/>
          <a:sy n="150" d="100"/>
        </p:scale>
        <p:origin x="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2E547D-1406-4A6F-8F93-E441204CE6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67F8A-B889-49B3-AC77-5DDF11A08A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889B-A0AC-4482-8592-5C96F2309420}" type="datetimeFigureOut">
              <a:rPr lang="en-US" smtClean="0"/>
              <a:t>2/25/22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7AFD4F-C0E7-421C-AF77-6F9CC963C9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4AB9F-6726-4FB1-8769-82E23336CE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29299-61FF-4B93-ADA6-2FD5975D6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7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EB223-FFC0-462A-A3B8-EAA7CE0F8CBD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49E9A-41F7-4779-A581-48A7C374A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1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718B7-7F68-4CC9-8291-332587FA3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1D6BB-0446-49E8-8677-EADF274E9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AEE24-534A-40F1-99E4-00B7D5FD9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94011-48FF-493D-8286-F62D3455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0EFCD-7E72-4882-86DC-2F371D7D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1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47D73-EDDA-49A6-BA12-1CA980DA9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89B82E-4CA1-47A5-B133-FBD4D8A83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267F-D142-4D04-9F03-6CB099E6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127CA-154D-4E90-B776-A2EE71F7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F0BA5-F4EE-4282-B111-76B869BE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0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56E92A-52E0-4710-BDEF-0A1534685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240E1-5EB0-47FD-AA37-BF945D136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14243-F1E4-487A-ABEC-30516A01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58244-98FD-472D-AB8C-075F71C1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98D5A-820D-4519-967F-33320971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334F3-0709-471B-A734-C4B404F5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95016-AF78-4708-9C5F-21110C19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EA2D1-B124-4454-AFDC-EA60A14B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58000-F9D7-4A53-A6C5-E5E81542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22AAD-0D08-4F47-8D5A-EFE29017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04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36159-1280-4EE9-96D3-A56BD582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27A78-1874-488A-B215-7D763D338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BB3D1-3138-4B69-BF5D-4B1A2134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F90C5-31F4-4A22-AC00-3FB5ED29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F787E-B946-4091-ABC6-F9DB06BB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7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AA11-CC97-44E5-AE4D-808FD741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AB6CB-9460-4BCA-86C5-5F26357AB8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AB0F6-401D-4BAF-A300-65AD684DF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61BBA-B185-4B45-B152-3D320E15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D760-96AC-4821-A56B-0B805F2F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50665-D5B5-4D0B-B2F0-CB6B027C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6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47C3-C498-415A-A057-E19BCEB5F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6677F-2712-4810-A3AA-56FA75386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1B54A-6775-4978-8E19-32694C9B5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A1303-B245-476D-BD02-A4E4A359F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8E898F-5B79-46F1-89C1-F827997CC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417A4D-2EC9-4294-BFF4-EAE22EE1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50E317-3602-42A1-BB7F-0184072E8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CE2C97-E26C-4A8B-93A0-B01E2C7F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69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F68FC-5755-447A-8D7F-9ADED3E9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50287-81AA-46CA-8CB3-53A7F831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BA4AA-02C9-459E-9362-3DA60E3B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2A2C8F-DBB4-4235-A67E-FB4039D9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9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6ACAA5-F8E7-46E9-8BA7-A510948B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F2DEE8-5654-4DCA-A8D0-D883E52B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179A5-4329-4057-9DEB-5B6E3AD11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79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1DA80-336B-4DBB-91A1-6E3E4B3C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0D456-F0A3-4789-A310-A23F01B2E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A8B05-7071-44D4-80F7-3E8191C9A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8562E-E6F1-449B-909C-98426BA8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47A9A-FB08-407B-A73A-0AC513F0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F841F-796A-4FE6-B5E0-C8A49867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D474D-6779-4C23-BD3C-82F5DC3E3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21096C-E430-49C7-A801-21C0BD95D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4828F-334F-4A50-850D-10684F245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293F4-2B70-4BB5-A982-219E4133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9A86F-B378-4759-B50E-2E0BFAE6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95BDC-FC58-4638-AA59-A3DA9931F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3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80BC3B-525F-4038-9330-0729879F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29186-93D7-46FA-AE02-36D942604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F1CEB-0530-4996-BAEF-2E6A04DAD6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F21A4-E71B-4D3A-AF45-E989C23A7BB1}" type="datetimeFigureOut">
              <a:rPr lang="en-US" smtClean="0"/>
              <a:t>2/25/22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CFF3D-7353-4B4D-9E75-FA835E06E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C8D6-8B0B-4982-9EE4-AA823C69C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0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at3990@wayne.edu" TargetMode="External"/><Relationship Id="rId7" Type="http://schemas.openxmlformats.org/officeDocument/2006/relationships/image" Target="../media/image3.svg"/><Relationship Id="rId2" Type="http://schemas.openxmlformats.org/officeDocument/2006/relationships/hyperlink" Target="https://forms.wayne.edu/61c1f2147e7f4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svg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FDA47BC-3069-47F5-8257-24B3B1F76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2927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7AE95D8F-9825-4222-8846-E3461598C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61AC0E-7195-4ACF-AA0A-5E2923A98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38" y="4756638"/>
            <a:ext cx="11139854" cy="930447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FF"/>
                </a:solidFill>
              </a:rPr>
              <a:t> Steps to Crafting A Thesis Project!</a:t>
            </a:r>
            <a:endParaRPr lang="en-US" sz="5400" dirty="0">
              <a:solidFill>
                <a:srgbClr val="FFFFFF"/>
              </a:solidFill>
              <a:latin typeface="Franklin Gothic Book" panose="020B05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C7D8C41-F672-3344-B4BC-97C0F4898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7490" y="5943728"/>
            <a:ext cx="9144000" cy="364913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HON 4998 Thesis Project – Senior Level Course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42B920A-73AD-402A-8EEF-B88E1A939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68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0C9EB70-BC82-414A-BF8D-AD7FC6727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66096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217665F-0036-444A-8D4A-33AF36A36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444835-CC72-4F45-B8BB-382F80858F45}"/>
              </a:ext>
            </a:extLst>
          </p:cNvPr>
          <p:cNvSpPr txBox="1"/>
          <p:nvPr/>
        </p:nvSpPr>
        <p:spPr>
          <a:xfrm>
            <a:off x="241286" y="1562565"/>
            <a:ext cx="2711944" cy="383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1" u="sng" dirty="0">
                <a:latin typeface="Cavolini" panose="03000502040302020204" pitchFamily="66" charset="0"/>
                <a:cs typeface="Cavolini" panose="03000502040302020204" pitchFamily="66" charset="0"/>
              </a:rPr>
              <a:t>Prior to</a:t>
            </a:r>
            <a:r>
              <a:rPr lang="en-US" sz="1400" b="1" i="1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en-US" sz="1400" b="1" dirty="0">
                <a:latin typeface="Cavolini" panose="03000502040302020204" pitchFamily="66" charset="0"/>
                <a:cs typeface="Cavolini" panose="03000502040302020204" pitchFamily="66" charset="0"/>
              </a:rPr>
              <a:t>the Fall semester of your Senior-year request an override to register for your thesis course&gt;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lnSpc>
                <a:spcPct val="150000"/>
              </a:lnSpc>
            </a:pPr>
            <a:endParaRPr lang="en-US" sz="1200" b="1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lnSpc>
                <a:spcPct val="150000"/>
              </a:lnSpc>
            </a:pPr>
            <a:endParaRPr lang="en-US" sz="1200" b="1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100" b="1" dirty="0">
                <a:latin typeface="Cavolini" panose="03000502040302020204" pitchFamily="66" charset="0"/>
                <a:cs typeface="Cavolini" panose="03000502040302020204" pitchFamily="66" charset="0"/>
              </a:rPr>
              <a:t>For an OVERRIDE click: </a:t>
            </a:r>
          </a:p>
          <a:p>
            <a:pPr>
              <a:lnSpc>
                <a:spcPct val="150000"/>
              </a:lnSpc>
            </a:pPr>
            <a:r>
              <a:rPr lang="en-US" sz="1000" u="sng" dirty="0">
                <a:latin typeface="Cavolini" panose="03000502040302020204" pitchFamily="66" charset="0"/>
                <a:cs typeface="Cavolini" panose="03000502040302020204" pitchFamily="66" charset="0"/>
                <a:hlinkClick r:id="rId2"/>
              </a:rPr>
              <a:t>https://forms.wayne.edu/61c1f2147e7f4/</a:t>
            </a:r>
            <a:endParaRPr lang="en-US" sz="1000" u="sng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lnSpc>
                <a:spcPct val="150000"/>
              </a:lnSpc>
            </a:pPr>
            <a:endParaRPr lang="en-US" sz="1050" u="sng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ctr">
              <a:lnSpc>
                <a:spcPct val="150000"/>
              </a:lnSpc>
            </a:pPr>
            <a:endParaRPr lang="en-US" sz="1400" dirty="0"/>
          </a:p>
          <a:p>
            <a:pPr algn="ctr">
              <a:lnSpc>
                <a:spcPct val="150000"/>
              </a:lnSpc>
            </a:pPr>
            <a:endParaRPr lang="en-US" sz="1400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B43524-C3E5-9F44-95F5-DBC42A3618DF}"/>
              </a:ext>
            </a:extLst>
          </p:cNvPr>
          <p:cNvSpPr txBox="1"/>
          <p:nvPr/>
        </p:nvSpPr>
        <p:spPr>
          <a:xfrm>
            <a:off x="3330758" y="1574826"/>
            <a:ext cx="2711944" cy="2977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50000"/>
              </a:lnSpc>
              <a:defRPr sz="1600" b="1"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pPr algn="l"/>
            <a:r>
              <a:rPr lang="en-US" sz="1400" dirty="0"/>
              <a:t>Identify a WSU Faculty to mentor you for the duration of your project.  </a:t>
            </a:r>
          </a:p>
          <a:p>
            <a:pPr algn="l"/>
            <a:r>
              <a:rPr lang="en-US" sz="1050" b="0" u="sng" dirty="0">
                <a:solidFill>
                  <a:prstClr val="black"/>
                </a:solidFill>
              </a:rPr>
              <a:t>Suggestion</a:t>
            </a:r>
            <a:r>
              <a:rPr lang="en-US" sz="1050" b="0" dirty="0">
                <a:solidFill>
                  <a:prstClr val="black"/>
                </a:solidFill>
              </a:rPr>
              <a:t>:</a:t>
            </a:r>
          </a:p>
          <a:p>
            <a:pPr algn="l"/>
            <a:r>
              <a:rPr lang="en-US" sz="1000" b="0" dirty="0"/>
              <a:t>Think about past classes where faculty was engaging, interesting and exciting. Reach out to that faculty and ask about availability. Having a topic before identifying a faculty can ensure they have knowledge in that subject area. </a:t>
            </a:r>
            <a:r>
              <a:rPr lang="en-US" sz="1000" b="0" dirty="0">
                <a:solidFill>
                  <a:prstClr val="black"/>
                </a:solidFill>
              </a:rPr>
              <a:t> </a:t>
            </a:r>
            <a:endParaRPr lang="en-US" sz="1200" b="0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9881DDA-2A50-4944-B28B-09EEBB6BD626}"/>
              </a:ext>
            </a:extLst>
          </p:cNvPr>
          <p:cNvSpPr/>
          <p:nvPr/>
        </p:nvSpPr>
        <p:spPr>
          <a:xfrm>
            <a:off x="677333" y="477749"/>
            <a:ext cx="664742" cy="647551"/>
          </a:xfrm>
          <a:prstGeom prst="ellipse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430B142-270B-0342-B819-DD1967141468}"/>
              </a:ext>
            </a:extLst>
          </p:cNvPr>
          <p:cNvSpPr/>
          <p:nvPr/>
        </p:nvSpPr>
        <p:spPr>
          <a:xfrm>
            <a:off x="3626308" y="456027"/>
            <a:ext cx="634193" cy="647551"/>
          </a:xfrm>
          <a:prstGeom prst="ellipse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0A7B446-09B2-6547-B019-0046E6862632}"/>
              </a:ext>
            </a:extLst>
          </p:cNvPr>
          <p:cNvSpPr/>
          <p:nvPr/>
        </p:nvSpPr>
        <p:spPr>
          <a:xfrm>
            <a:off x="6544735" y="549359"/>
            <a:ext cx="651514" cy="621556"/>
          </a:xfrm>
          <a:prstGeom prst="ellipse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FA6EBF9-2314-4A4E-AC37-C472E14A4660}"/>
              </a:ext>
            </a:extLst>
          </p:cNvPr>
          <p:cNvSpPr/>
          <p:nvPr/>
        </p:nvSpPr>
        <p:spPr>
          <a:xfrm>
            <a:off x="741217" y="4853162"/>
            <a:ext cx="769531" cy="737398"/>
          </a:xfrm>
          <a:prstGeom prst="ellipse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7A0B76-D47B-E242-AE26-0CF1651A02C1}"/>
              </a:ext>
            </a:extLst>
          </p:cNvPr>
          <p:cNvSpPr txBox="1"/>
          <p:nvPr/>
        </p:nvSpPr>
        <p:spPr>
          <a:xfrm>
            <a:off x="9204115" y="424742"/>
            <a:ext cx="28106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50000"/>
              </a:lnSpc>
              <a:defRPr sz="1600" b="1">
                <a:latin typeface="Cavolini" panose="03000502040302020204" pitchFamily="66" charset="0"/>
                <a:cs typeface="Cavolini" panose="03000502040302020204" pitchFamily="66" charset="0"/>
              </a:defRPr>
            </a:lvl1pPr>
          </a:lstStyle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sz="1400" dirty="0"/>
              <a:t>NOTES</a:t>
            </a:r>
            <a:r>
              <a:rPr lang="en-US" b="0" dirty="0"/>
              <a:t>: </a:t>
            </a:r>
          </a:p>
          <a:p>
            <a:pPr algn="l">
              <a:lnSpc>
                <a:spcPct val="100000"/>
              </a:lnSpc>
            </a:pPr>
            <a:endParaRPr lang="en-US" sz="1200" b="0" dirty="0"/>
          </a:p>
          <a:p>
            <a:pPr marL="171450" indent="-171450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050" b="0" dirty="0"/>
              <a:t>Registered students will be given access to </a:t>
            </a:r>
            <a:r>
              <a:rPr lang="en-US" sz="1050" dirty="0"/>
              <a:t>CANVAS</a:t>
            </a:r>
            <a:r>
              <a:rPr lang="en-US" sz="1050" b="0" dirty="0"/>
              <a:t> course</a:t>
            </a:r>
          </a:p>
          <a:p>
            <a:pPr marL="171450" indent="-171450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050" b="0" dirty="0"/>
              <a:t>Your attendance is required for Thesis Info-Session </a:t>
            </a:r>
            <a:r>
              <a:rPr lang="en-US" sz="1050" b="0"/>
              <a:t>(virtual). </a:t>
            </a:r>
            <a:endParaRPr lang="en-US" sz="1050" b="0" dirty="0"/>
          </a:p>
          <a:p>
            <a:pPr marL="171450" indent="-171450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050" b="0" dirty="0"/>
              <a:t>Mentors must be WSU full-time faculty: </a:t>
            </a:r>
            <a:r>
              <a:rPr lang="en-US" sz="700" dirty="0"/>
              <a:t>i.e.,</a:t>
            </a:r>
            <a:r>
              <a:rPr lang="en-US" sz="1050" b="0" dirty="0"/>
              <a:t> </a:t>
            </a:r>
            <a:r>
              <a:rPr lang="en-US" sz="700" dirty="0"/>
              <a:t>Senior lecturer, Lecturer, Professor, Assistant or Associate Professor.</a:t>
            </a:r>
            <a:endParaRPr lang="en-US" sz="1050" b="0" dirty="0"/>
          </a:p>
          <a:p>
            <a:pPr marL="171450" indent="-171450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050" b="0" dirty="0"/>
              <a:t>Search for faculty (mentor) using the search feature located on WSU’s home page. </a:t>
            </a:r>
          </a:p>
          <a:p>
            <a:pPr algn="l">
              <a:lnSpc>
                <a:spcPct val="100000"/>
              </a:lnSpc>
            </a:pPr>
            <a:endParaRPr lang="en-US" sz="1100" b="0" dirty="0"/>
          </a:p>
          <a:p>
            <a:pPr algn="l">
              <a:lnSpc>
                <a:spcPct val="100000"/>
              </a:lnSpc>
            </a:pPr>
            <a:endParaRPr lang="en-US" sz="1100" b="0" dirty="0"/>
          </a:p>
          <a:p>
            <a:pPr algn="l">
              <a:lnSpc>
                <a:spcPct val="100000"/>
              </a:lnSpc>
            </a:pPr>
            <a:endParaRPr lang="en-US" sz="1100" b="0" dirty="0"/>
          </a:p>
          <a:p>
            <a:pPr algn="l">
              <a:lnSpc>
                <a:spcPct val="100000"/>
              </a:lnSpc>
            </a:pPr>
            <a:endParaRPr lang="en-US" sz="1100" b="0" dirty="0"/>
          </a:p>
        </p:txBody>
      </p:sp>
      <p:sp>
        <p:nvSpPr>
          <p:cNvPr id="20" name="Rounded Rectangular Callout 19">
            <a:extLst>
              <a:ext uri="{FF2B5EF4-FFF2-40B4-BE49-F238E27FC236}">
                <a16:creationId xmlns:a16="http://schemas.microsoft.com/office/drawing/2014/main" id="{E9A41251-551F-164A-A451-B76AB44A54A1}"/>
              </a:ext>
            </a:extLst>
          </p:cNvPr>
          <p:cNvSpPr/>
          <p:nvPr/>
        </p:nvSpPr>
        <p:spPr>
          <a:xfrm>
            <a:off x="9188937" y="404421"/>
            <a:ext cx="2695665" cy="1844256"/>
          </a:xfrm>
          <a:prstGeom prst="wedgeRoundRectCallou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sz="2000" b="1" spc="30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Plan to attend…</a:t>
            </a:r>
          </a:p>
          <a:p>
            <a:pPr algn="ctr">
              <a:lnSpc>
                <a:spcPct val="150000"/>
              </a:lnSpc>
            </a:pPr>
            <a:r>
              <a:rPr lang="en-US" sz="20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  <a:cs typeface="Cavolini" panose="03000502040302020204" pitchFamily="66" charset="0"/>
              </a:rPr>
              <a:t>Fall’22 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Thesis Info-Session</a:t>
            </a:r>
          </a:p>
          <a:p>
            <a:pPr algn="ctr"/>
            <a:r>
              <a:rPr lang="en-US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</a:rPr>
              <a:t>Sep. 9</a:t>
            </a:r>
            <a:r>
              <a:rPr lang="en-US" b="1" spc="50" baseline="3000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</a:rPr>
              <a:t>th</a:t>
            </a:r>
            <a:r>
              <a:rPr lang="en-US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</a:rPr>
              <a:t>  | Fri | 11 </a:t>
            </a:r>
            <a:r>
              <a:rPr lang="en-US" sz="14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orbel" panose="020B0503020204020204" pitchFamily="34" charset="0"/>
              </a:rPr>
              <a:t>am</a:t>
            </a:r>
            <a:endParaRPr lang="en-US" b="1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orbel" panose="020B0503020204020204" pitchFamily="34" charset="0"/>
            </a:endParaRPr>
          </a:p>
          <a:p>
            <a:pPr algn="ctr"/>
            <a:endParaRPr lang="en-US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F4AE5B-8E63-5244-8CCB-AB3359BBF8EF}"/>
              </a:ext>
            </a:extLst>
          </p:cNvPr>
          <p:cNvSpPr txBox="1"/>
          <p:nvPr/>
        </p:nvSpPr>
        <p:spPr>
          <a:xfrm>
            <a:off x="3442540" y="6558099"/>
            <a:ext cx="5100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solidFill>
                  <a:schemeClr val="accent1"/>
                </a:solidFill>
              </a:rPr>
              <a:t>For questions, contact:  Aundra Freeman  |  E: </a:t>
            </a:r>
            <a:r>
              <a:rPr lang="en-US" sz="1100" i="1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at3990@wayne.edu</a:t>
            </a:r>
            <a:r>
              <a:rPr lang="en-US" sz="1100" i="1" dirty="0">
                <a:solidFill>
                  <a:schemeClr val="accent1"/>
                </a:solidFill>
              </a:rPr>
              <a:t>   </a:t>
            </a:r>
          </a:p>
        </p:txBody>
      </p:sp>
      <p:pic>
        <p:nvPicPr>
          <p:cNvPr id="22" name="Picture 21" descr="Text, logo, company name&#10;&#10;Description automatically generated">
            <a:extLst>
              <a:ext uri="{FF2B5EF4-FFF2-40B4-BE49-F238E27FC236}">
                <a16:creationId xmlns:a16="http://schemas.microsoft.com/office/drawing/2014/main" id="{0BE888E2-D621-334B-BEB5-DAA48B20350A}"/>
              </a:ext>
            </a:extLst>
          </p:cNvPr>
          <p:cNvPicPr/>
          <p:nvPr/>
        </p:nvPicPr>
        <p:blipFill>
          <a:blip r:embed="rId4" cstate="print">
            <a:alphaModFix amt="8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066" y="5907752"/>
            <a:ext cx="1306905" cy="5255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Graphic 4" descr="Cycle with people with solid fill">
            <a:extLst>
              <a:ext uri="{FF2B5EF4-FFF2-40B4-BE49-F238E27FC236}">
                <a16:creationId xmlns:a16="http://schemas.microsoft.com/office/drawing/2014/main" id="{2690B176-B309-FC43-8362-F4CCC67EF2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18655" y="589457"/>
            <a:ext cx="1145074" cy="10900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95C6B2-9F01-E04A-B54B-E5E068909DE8}"/>
              </a:ext>
            </a:extLst>
          </p:cNvPr>
          <p:cNvSpPr txBox="1"/>
          <p:nvPr/>
        </p:nvSpPr>
        <p:spPr>
          <a:xfrm>
            <a:off x="6244184" y="1731492"/>
            <a:ext cx="2771734" cy="2297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Cavolini" panose="03000502040302020204" pitchFamily="66" charset="0"/>
                <a:cs typeface="Cavolini" panose="03000502040302020204" pitchFamily="66" charset="0"/>
              </a:rPr>
              <a:t>Discuss with your Faculty the topic/question/project that you want to answer or expand.</a:t>
            </a:r>
          </a:p>
          <a:p>
            <a:pPr>
              <a:lnSpc>
                <a:spcPct val="150000"/>
              </a:lnSpc>
            </a:pPr>
            <a:r>
              <a:rPr lang="en-US" sz="1050" u="sng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Suggestion:</a:t>
            </a:r>
            <a:endParaRPr lang="en-US" sz="1400" b="1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latin typeface="Cavolini" panose="03000502040302020204" pitchFamily="66" charset="0"/>
                <a:cs typeface="Cavolini" panose="03000502040302020204" pitchFamily="66" charset="0"/>
              </a:rPr>
              <a:t>Typical projects may include </a:t>
            </a:r>
            <a:r>
              <a:rPr lang="en-US" sz="1000" dirty="0">
                <a:latin typeface="Corbel" panose="020B0503020204020204" pitchFamily="34" charset="0"/>
                <a:cs typeface="Cavolini" panose="03000502040302020204" pitchFamily="66" charset="0"/>
              </a:rPr>
              <a:t>Literature</a:t>
            </a:r>
            <a:r>
              <a:rPr lang="en-US" sz="10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r>
              <a:rPr lang="en-US" sz="1000" dirty="0">
                <a:latin typeface="Corbel" panose="020B0503020204020204" pitchFamily="34" charset="0"/>
                <a:cs typeface="Cavolini" panose="03000502040302020204" pitchFamily="66" charset="0"/>
              </a:rPr>
              <a:t>Review, </a:t>
            </a:r>
            <a:r>
              <a:rPr lang="en-US" sz="1000" dirty="0">
                <a:latin typeface="Cavolini" panose="03000502040302020204" pitchFamily="66" charset="0"/>
                <a:cs typeface="Cavolini" panose="03000502040302020204" pitchFamily="66" charset="0"/>
              </a:rPr>
              <a:t>Research paper</a:t>
            </a:r>
            <a:r>
              <a:rPr lang="en-US" sz="1000" dirty="0">
                <a:latin typeface="Herculanum" panose="02000505000000020004" pitchFamily="2" charset="77"/>
                <a:cs typeface="Cavolini" panose="03000502040302020204" pitchFamily="66" charset="0"/>
              </a:rPr>
              <a:t>, </a:t>
            </a:r>
            <a:r>
              <a:rPr lang="en-US" sz="1000" dirty="0">
                <a:latin typeface="Cavolini" panose="03000502040302020204" pitchFamily="66" charset="0"/>
                <a:cs typeface="Cavolini" panose="03000502040302020204" pitchFamily="66" charset="0"/>
              </a:rPr>
              <a:t>or other approved creative projects. </a:t>
            </a:r>
          </a:p>
        </p:txBody>
      </p:sp>
      <p:pic>
        <p:nvPicPr>
          <p:cNvPr id="12" name="Graphic 11" descr="Programmer male with solid fill">
            <a:extLst>
              <a:ext uri="{FF2B5EF4-FFF2-40B4-BE49-F238E27FC236}">
                <a16:creationId xmlns:a16="http://schemas.microsoft.com/office/drawing/2014/main" id="{A7DA90E0-ECC3-CA46-9451-28027C8517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07520" y="637204"/>
            <a:ext cx="802269" cy="802269"/>
          </a:xfrm>
          <a:prstGeom prst="rect">
            <a:avLst/>
          </a:prstGeom>
        </p:spPr>
      </p:pic>
      <p:pic>
        <p:nvPicPr>
          <p:cNvPr id="15" name="Graphic 14" descr="Storytelling with solid fill">
            <a:extLst>
              <a:ext uri="{FF2B5EF4-FFF2-40B4-BE49-F238E27FC236}">
                <a16:creationId xmlns:a16="http://schemas.microsoft.com/office/drawing/2014/main" id="{034BDD18-881B-C24C-99D2-9A3767E07AA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66253" y="790227"/>
            <a:ext cx="764919" cy="764919"/>
          </a:xfrm>
          <a:prstGeom prst="rect">
            <a:avLst/>
          </a:prstGeom>
        </p:spPr>
      </p:pic>
      <p:sp>
        <p:nvSpPr>
          <p:cNvPr id="4" name="Wave 3">
            <a:extLst>
              <a:ext uri="{FF2B5EF4-FFF2-40B4-BE49-F238E27FC236}">
                <a16:creationId xmlns:a16="http://schemas.microsoft.com/office/drawing/2014/main" id="{9F2407E1-5980-FC48-9A90-9FB1E4DC3342}"/>
              </a:ext>
            </a:extLst>
          </p:cNvPr>
          <p:cNvSpPr/>
          <p:nvPr/>
        </p:nvSpPr>
        <p:spPr>
          <a:xfrm>
            <a:off x="1219200" y="2884714"/>
            <a:ext cx="1463028" cy="584027"/>
          </a:xfrm>
          <a:prstGeom prst="wave">
            <a:avLst>
              <a:gd name="adj1" fmla="val 12500"/>
              <a:gd name="adj2" fmla="val -330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Candara" panose="020E0502030303020204" pitchFamily="34" charset="0"/>
                <a:cs typeface="Cavolini" panose="03000502040302020204" pitchFamily="66" charset="0"/>
              </a:rPr>
              <a:t>HON 4998</a:t>
            </a:r>
          </a:p>
        </p:txBody>
      </p:sp>
    </p:spTree>
    <p:extLst>
      <p:ext uri="{BB962C8B-B14F-4D97-AF65-F5344CB8AC3E}">
        <p14:creationId xmlns:p14="http://schemas.microsoft.com/office/powerpoint/2010/main" val="322398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44781794_Research presentation_RVA_v3" id="{DF2794B4-2314-4F87-8639-5DCB9EEE28EE}" vid="{3B969E49-204F-4FF6-BD10-D26195B8D4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CA875DA-F9FD-4F83-A049-3B1027B542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AB02E3-5ADF-4BF0-9C1B-35CDF3FE95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C7D9E6-B0D9-433E-BD46-EB60F64F4DA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36076</TotalTime>
  <Words>237</Words>
  <Application>Microsoft Macintosh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Candara</vt:lpstr>
      <vt:lpstr>Cavolini</vt:lpstr>
      <vt:lpstr>Corbel</vt:lpstr>
      <vt:lpstr>Franklin Gothic Book</vt:lpstr>
      <vt:lpstr>Herculanum</vt:lpstr>
      <vt:lpstr>Segoe UI</vt:lpstr>
      <vt:lpstr>Wingdings</vt:lpstr>
      <vt:lpstr>Office Theme</vt:lpstr>
      <vt:lpstr> Steps to Crafting A Thesis Project!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Steps to Crafting A Thesis Project.</dc:title>
  <dc:creator>aundra freeman</dc:creator>
  <cp:lastModifiedBy>aundra freeman</cp:lastModifiedBy>
  <cp:revision>59</cp:revision>
  <dcterms:created xsi:type="dcterms:W3CDTF">2021-04-13T20:27:19Z</dcterms:created>
  <dcterms:modified xsi:type="dcterms:W3CDTF">2022-02-25T15:42:00Z</dcterms:modified>
</cp:coreProperties>
</file>